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71" r:id="rId4"/>
    <p:sldId id="257" r:id="rId5"/>
    <p:sldId id="275" r:id="rId6"/>
    <p:sldId id="272" r:id="rId7"/>
    <p:sldId id="274" r:id="rId8"/>
    <p:sldId id="259" r:id="rId9"/>
    <p:sldId id="258" r:id="rId10"/>
    <p:sldId id="277" r:id="rId11"/>
    <p:sldId id="273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71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A27E2-741A-4D5D-A842-4559EAC0483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9F11A-A5FE-4A52-BD74-F9F6C56F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2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9F11A-A5FE-4A52-BD74-F9F6C56FC0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2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9F11A-A5FE-4A52-BD74-F9F6C56FC0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8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9F11A-A5FE-4A52-BD74-F9F6C56FC0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9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9F11A-A5FE-4A52-BD74-F9F6C56FC0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4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612-C775-4434-B8C6-FA2745057E2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04AD-1EB4-4AD4-975E-CDFA0670C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9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612-C775-4434-B8C6-FA2745057E2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04AD-1EB4-4AD4-975E-CDFA0670C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7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612-C775-4434-B8C6-FA2745057E2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04AD-1EB4-4AD4-975E-CDFA0670C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5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612-C775-4434-B8C6-FA2745057E2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04AD-1EB4-4AD4-975E-CDFA0670C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3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612-C775-4434-B8C6-FA2745057E2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04AD-1EB4-4AD4-975E-CDFA0670C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0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612-C775-4434-B8C6-FA2745057E2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04AD-1EB4-4AD4-975E-CDFA0670C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0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612-C775-4434-B8C6-FA2745057E2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04AD-1EB4-4AD4-975E-CDFA0670C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2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612-C775-4434-B8C6-FA2745057E2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04AD-1EB4-4AD4-975E-CDFA0670C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612-C775-4434-B8C6-FA2745057E2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04AD-1EB4-4AD4-975E-CDFA0670C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4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612-C775-4434-B8C6-FA2745057E2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04AD-1EB4-4AD4-975E-CDFA0670C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4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612-C775-4434-B8C6-FA2745057E2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04AD-1EB4-4AD4-975E-CDFA0670C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8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E7612-C775-4434-B8C6-FA2745057E2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04AD-1EB4-4AD4-975E-CDFA0670C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qnEg8ptO60" TargetMode="External"/><Relationship Id="rId2" Type="http://schemas.openxmlformats.org/officeDocument/2006/relationships/hyperlink" Target="http://posek.km.ua/biblioteka/%D0%9F%D1%96%D0%B4%D1%80%D1%83%D1%87%D0%BD%D0%B8%D0%BA%D0%B8%202020/%D0%9C%D0%B5%D1%82%D0%BE%D0%B4%D0%B8%D0%BA%D0%B0%20%D0%BD%D0%B0%D0%B2%D1%87%D0%B0%D0%BD%D0%BD%D1%8F%20%D1%96%D1%81%D1%82%D0%BE%D1%80%D1%96%D1%97%20%D0%B2%20%D1%88%D0%BA%D0%BE%D0%BB%D1%96%20%D0%9F%D0%BE%D0%BC%D0%B5%D1%82%D1%83%D0%BD%20%D0%9E.%D0%86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no.osvita.ua/ukraine-history/all/850/" TargetMode="External"/><Relationship Id="rId4" Type="http://schemas.openxmlformats.org/officeDocument/2006/relationships/hyperlink" Target="https://znoclub.com/istoriya-ukrainy/574-karikaturi-radyanskoji-dobi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632848" cy="128215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Комунальна установа «Центр професійного розвитку педагогічних працівників Вінницької міської ради»</a:t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/>
            </a:br>
            <a:r>
              <a:rPr lang="uk-UA" sz="2000" dirty="0"/>
              <a:t>     </a:t>
            </a:r>
            <a:r>
              <a:rPr lang="uk-UA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Школа удосконалення професійних </a:t>
            </a:r>
            <a:r>
              <a:rPr lang="uk-UA" sz="2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br>
              <a:rPr lang="uk-UA" sz="2000" dirty="0"/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4088175"/>
            <a:ext cx="4752528" cy="16689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Вивчення візуальних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історичних джерел.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Карикатура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r">
              <a:buNone/>
            </a:pPr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по запросу history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248472" cy="21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60648"/>
            <a:ext cx="7848872" cy="12821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Комунальна установа «Центр професійного розвитку педагогічних працівників Вінницької міської ради»</a:t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/>
            </a:br>
            <a:r>
              <a:rPr lang="uk-UA" sz="2000" dirty="0"/>
              <a:t>     </a:t>
            </a:r>
            <a:r>
              <a:rPr lang="uk-UA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Школа удосконалення професійних </a:t>
            </a:r>
            <a:r>
              <a:rPr lang="uk-UA" sz="2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br>
              <a:rPr lang="uk-UA" sz="2000" dirty="0"/>
            </a:br>
            <a:endParaRPr lang="ru-RU" sz="2000" dirty="0"/>
          </a:p>
        </p:txBody>
      </p:sp>
      <p:pic>
        <p:nvPicPr>
          <p:cNvPr id="1026" name="Picture 2" descr="C:\Users\rdh\Desktop\Нові карикатури\images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205124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dh\Desktop\Нові карикатури\0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88175"/>
            <a:ext cx="39624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dh\Desktop\Нові карикатури\919a2c864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96" y="1700808"/>
            <a:ext cx="19111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5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3882" y="332656"/>
            <a:ext cx="4060086" cy="1656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Карикатуру, як історичне візуальне  джерело, використовуємо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73824" y="272462"/>
            <a:ext cx="3430623" cy="12123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різних етапах уроків</a:t>
            </a:r>
          </a:p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всіх типів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171" y="3045596"/>
            <a:ext cx="2889678" cy="13195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засіданнях  молодіжних клубів за інтересами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73824" y="2991472"/>
            <a:ext cx="3430623" cy="1387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завдання  І етапу Всеукраїнської учнівської олімпіади з історії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71600" y="4653136"/>
            <a:ext cx="6926587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 час проведення предметного тижня/декадника з історії</a:t>
            </a:r>
          </a:p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(для вікторин, тематичних турнірів,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ретро-виставок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час проведення тематичної конференції, 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55025" y="1690484"/>
            <a:ext cx="3327987" cy="11259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заняттях факультативів, предметних гуртків, МАН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4354874" y="692696"/>
            <a:ext cx="978408" cy="36004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2094516">
            <a:off x="4277057" y="1757070"/>
            <a:ext cx="1376180" cy="35467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1098599" y="2385186"/>
            <a:ext cx="964673" cy="35614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2330490">
            <a:off x="3905801" y="2548140"/>
            <a:ext cx="1963362" cy="33405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3580237">
            <a:off x="2508196" y="3373956"/>
            <a:ext cx="3243128" cy="36029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7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uk-UA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Думки вголос:  </a:t>
            </a:r>
            <a:br>
              <a:rPr lang="uk-UA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i="1" dirty="0">
                <a:latin typeface="Times New Roman" pitchFamily="18" charset="0"/>
                <a:cs typeface="Times New Roman" pitchFamily="18" charset="0"/>
              </a:rPr>
              <a:t>чи варто поєднувати письмові і візуальні джерела ? Чому?</a:t>
            </a:r>
            <a:br>
              <a:rPr lang="uk-UA" sz="2700" i="1" dirty="0">
                <a:latin typeface="Times New Roman" pitchFamily="18" charset="0"/>
                <a:cs typeface="Times New Roman" pitchFamily="18" charset="0"/>
              </a:rPr>
            </a:br>
            <a:b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200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                                Висновок</a:t>
            </a: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Систематична робота з джерелами дає змогу учню:  - самостійно здобувати знання;</a:t>
            </a: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- не втомлюватися від відкрить; </a:t>
            </a: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давати раду із маніпуляціями в сучасному інформаційному суспільстві;</a:t>
            </a: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карикатура збагачує уяву про епоху, цінності відповідного періоду в житті суспільства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4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61926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Корисні джерела для самоосвітньої діяльності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Комаров Ю.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Запам’ятовується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назавжди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! З практики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використання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політичних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карикатур у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шкільному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викладанні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історії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//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Історія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шк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України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. – 2004. – №1. – C. 24-27. </a:t>
            </a:r>
            <a:endParaRPr lang="ru-RU" sz="1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Комаров Ю.,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Мисан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В.,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Осмоловський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А.,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Білоножко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С., Зайцев О.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Історія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епохи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очима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людини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Навчальний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посібник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. –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Київ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: Генеза, 2004. – 205 с. </a:t>
            </a:r>
            <a:endParaRPr lang="ru-RU" sz="1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Короткова М. В. Наглядность на уроках истории :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практ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. пособие для учителей. – М.: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гуманит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. изд. центр ВЛАДОС, 2000. – 117 с. 166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Збірник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наукових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праць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Проблеми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сучасного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підручника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»,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випуск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13 </a:t>
            </a:r>
            <a:endParaRPr lang="ru-RU" sz="1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800" dirty="0" err="1">
                <a:latin typeface="Times New Roman"/>
                <a:ea typeface="Times New Roman"/>
                <a:cs typeface="Times New Roman"/>
              </a:rPr>
              <a:t>Левітас</a:t>
            </a:r>
            <a:r>
              <a:rPr lang="uk-UA" sz="1800" dirty="0">
                <a:latin typeface="Times New Roman"/>
                <a:ea typeface="Times New Roman"/>
                <a:cs typeface="Times New Roman"/>
              </a:rPr>
              <a:t> Ф. та ін. Методичні рекомендації Київського міського педагогічного університету ім.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Б. Д.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Грінченка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/ Ф.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Левітас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, О.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Васильєв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, Ю. Комаров, О.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Трухан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//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Історія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та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правознавство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. – 2003. – №1 (1). – С.2-12.</a:t>
            </a:r>
            <a:endParaRPr lang="ru-RU" sz="1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latin typeface="Times New Roman"/>
                <a:ea typeface="Times New Roman"/>
                <a:cs typeface="Times New Roman"/>
              </a:rPr>
              <a:t> Нікітіна І. П., Нікітін Ю. О., </a:t>
            </a:r>
            <a:r>
              <a:rPr lang="uk-UA" sz="1800" dirty="0" err="1">
                <a:latin typeface="Times New Roman"/>
                <a:ea typeface="Times New Roman"/>
                <a:cs typeface="Times New Roman"/>
              </a:rPr>
              <a:t>Шеліхова</a:t>
            </a:r>
            <a:r>
              <a:rPr lang="uk-UA" sz="1800" dirty="0">
                <a:latin typeface="Times New Roman"/>
                <a:ea typeface="Times New Roman"/>
                <a:cs typeface="Times New Roman"/>
              </a:rPr>
              <a:t> В. В., </a:t>
            </a:r>
            <a:r>
              <a:rPr lang="uk-UA" sz="1800" dirty="0" err="1">
                <a:latin typeface="Times New Roman"/>
                <a:ea typeface="Times New Roman"/>
                <a:cs typeface="Times New Roman"/>
              </a:rPr>
              <a:t>Кожем’яка</a:t>
            </a:r>
            <a:r>
              <a:rPr lang="uk-UA" sz="1800" dirty="0">
                <a:latin typeface="Times New Roman"/>
                <a:ea typeface="Times New Roman"/>
                <a:cs typeface="Times New Roman"/>
              </a:rPr>
              <a:t> О. Л. Науково-дослідницька діяльність учнів.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5 – 11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класи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. – X.: Основа, 2006. – 225 с </a:t>
            </a:r>
            <a:r>
              <a:rPr lang="uk-UA" sz="1800" dirty="0">
                <a:ea typeface="Times New Roman"/>
                <a:cs typeface="Times New Roman"/>
              </a:rPr>
              <a:t> </a:t>
            </a:r>
            <a:endParaRPr lang="ru-RU" sz="1800" dirty="0"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1800" dirty="0" err="1">
                <a:solidFill>
                  <a:srgbClr val="000000"/>
                </a:solidFill>
                <a:latin typeface="Times New Roman"/>
              </a:rPr>
              <a:t>  </a:t>
            </a:r>
            <a:r>
              <a:rPr lang="uk-UA" sz="1800" spc="-10" dirty="0" err="1">
                <a:solidFill>
                  <a:srgbClr val="000000"/>
                </a:solidFill>
                <a:latin typeface="Times New Roman"/>
              </a:rPr>
              <a:t>  </a:t>
            </a:r>
            <a:r>
              <a:rPr lang="uk-UA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Страд</a:t>
            </a:r>
            <a:r>
              <a:rPr 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линг Р. </a:t>
            </a:r>
            <a:r>
              <a:rPr lang="uk-UA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Преподавание</a:t>
            </a:r>
            <a:r>
              <a:rPr 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истории</a:t>
            </a:r>
            <a:r>
              <a:rPr 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Европ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uk-UA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ХХвека.-Страсбург</a:t>
            </a:r>
            <a:r>
              <a:rPr 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Совет</a:t>
            </a:r>
            <a:r>
              <a:rPr 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Европ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ы.</a:t>
            </a:r>
          </a:p>
          <a:p>
            <a:pPr lvl="0">
              <a:lnSpc>
                <a:spcPct val="115000"/>
              </a:lnSpc>
            </a:pP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Страдлінг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Багаторакурсність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викладанні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Страсбург:Рада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2007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ru-RU" sz="1700" u="sng">
              <a:solidFill>
                <a:srgbClr val="202124"/>
              </a:solidFill>
              <a:latin typeface="Times New Roman"/>
              <a:ea typeface="Times New Roman"/>
              <a:cs typeface="Times New Roman"/>
              <a:hlinkClick r:id="rId2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1700" u="sng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hlinkClick r:id="rId2"/>
              </a:rPr>
              <a:t>posek</a:t>
            </a:r>
            <a:r>
              <a:rPr lang="ru-RU" sz="1700" u="sng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hlinkClick r:id="rId2"/>
              </a:rPr>
              <a:t>.km.ua</a:t>
            </a:r>
            <a:r>
              <a:rPr lang="ru-RU" sz="1700" u="sng" dirty="0">
                <a:solidFill>
                  <a:srgbClr val="5F6368"/>
                </a:solidFill>
                <a:latin typeface="Times New Roman"/>
                <a:ea typeface="Times New Roman"/>
                <a:cs typeface="Times New Roman"/>
                <a:hlinkClick r:id="rId2"/>
              </a:rPr>
              <a:t> › </a:t>
            </a:r>
            <a:r>
              <a:rPr lang="ru-RU" sz="1700" u="sng" dirty="0" err="1">
                <a:solidFill>
                  <a:srgbClr val="5F6368"/>
                </a:solidFill>
                <a:latin typeface="Times New Roman"/>
                <a:ea typeface="Times New Roman"/>
                <a:cs typeface="Times New Roman"/>
                <a:hlinkClick r:id="rId2"/>
              </a:rPr>
              <a:t>biblioteka</a:t>
            </a:r>
            <a:r>
              <a:rPr lang="ru-RU" sz="1700" u="sng" dirty="0">
                <a:solidFill>
                  <a:srgbClr val="5F6368"/>
                </a:solidFill>
                <a:latin typeface="Times New Roman"/>
                <a:ea typeface="Times New Roman"/>
                <a:cs typeface="Times New Roman"/>
                <a:hlinkClick r:id="rId2"/>
              </a:rPr>
              <a:t> › </a:t>
            </a:r>
            <a:endParaRPr lang="ru-RU" sz="17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srgbClr val="000000"/>
                </a:solidFill>
                <a:latin typeface="verdana"/>
                <a:hlinkClick r:id="rId3"/>
              </a:rPr>
              <a:t>https://www.youtube.com/watch?v=JqnEg8ptO60</a:t>
            </a:r>
            <a:endParaRPr lang="uk-UA" sz="1400" dirty="0">
              <a:solidFill>
                <a:srgbClr val="00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srgbClr val="000000"/>
                </a:solidFill>
                <a:latin typeface="verdana"/>
                <a:hlinkClick r:id="rId4"/>
              </a:rPr>
              <a:t>https://znoclub.com/istoriya-ukrainy/574-karikaturi-radyanskoji-dobi.html</a:t>
            </a:r>
            <a:endParaRPr lang="uk-UA" sz="1400" dirty="0">
              <a:solidFill>
                <a:srgbClr val="00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srgbClr val="000000"/>
                </a:solidFill>
                <a:latin typeface="verdana"/>
                <a:hlinkClick r:id="rId5"/>
              </a:rPr>
              <a:t>https://zno.osvita.ua/ukraine-history/all/850/</a:t>
            </a:r>
            <a:endParaRPr lang="uk-UA" sz="1400" dirty="0">
              <a:solidFill>
                <a:srgbClr val="000000"/>
              </a:solidFill>
              <a:latin typeface="verdana"/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https://naurok.com.ua/gotuemos-do-zno-foto-plakati-karikaturi-osobistosti-116912.html</a:t>
            </a:r>
            <a:endParaRPr lang="uk-UA" sz="1400" dirty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2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таке « карикатура» і коли вона виникла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752527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КАРИКАТУ́РА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(італ.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caricatura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, від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caricare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– перевантажувати, перебільшувати) – зумисне пародійне, сатиричне чи гумористичне зображення (переважно графічне) події або людини; різновид графіки.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 стародавніх Єгипті,  Греції і Римі в документах присутні сатиричні зображення.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Термін « карикатура» вперше застосували наприкінці ХVI ст.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Аннібале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Аґостіно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Каррачі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до зображень гротескного  характеру.</a:t>
            </a:r>
          </a:p>
          <a:p>
            <a:pPr marL="0" indent="0">
              <a:spcBef>
                <a:spcPts val="0"/>
              </a:spcBef>
              <a:buNone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 самостійний жанр карикатура з’являється в епоху Ренесансу.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Поширенню карикатури сприяла поява книгодрукування.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7525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 Україні перші карикатурні спроби з’явилися у «Київському Псалтирі» (1396),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Радзивиллівському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літописі (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ХVст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.), книжкових гравюрах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ст., іконописі (теми «Страшного суду»), народному малярстві («Козак Мамай»), портретах польських вельмож та козацьких гетьманів. Кілька карикатур і шаржів створив Тарас Шевченко.</a:t>
            </a:r>
          </a:p>
          <a:p>
            <a:pPr marL="0" indent="0"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Малював карикатури О.Довженко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 радянських часів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популярними були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карикатури сатиричних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журналів «Крокодил»,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« Перець».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Карикатури  з останнього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вміщені в ЗНО з історії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України.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Дружній шарж Т.Шевченка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                   на Закревського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rdh\Desktop\Портрет_Віктора_Закревськ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61048"/>
            <a:ext cx="1584176" cy="21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8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Особливості  карикатури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038600" cy="5314602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uk-UA" sz="2000" dirty="0"/>
              <a:t>  </a:t>
            </a:r>
            <a:r>
              <a:rPr lang="uk-UA" sz="2000" b="1" u="sng" dirty="0"/>
              <a:t>Місце і роль карикатури</a:t>
            </a:r>
            <a:endParaRPr lang="uk-UA" sz="2000" b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доповнює, розкриває текст, але не є фактично повною і об’єктивною інформацією;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оперативно відгукується на подію;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створює яскравий образ, як резюме суспільного явища, події;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передає настрої, думки, оцінки;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може містити елементи фольклору, алегорії;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підносить гідність , патріотичні почуття;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виражає позитивне або негативне ставлення до подій, явищ, особи  та її діяльності;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сатиричній формі узагальнює  розвиток подій, наслідки діяльності</a:t>
            </a:r>
          </a:p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186808" cy="531460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1900" b="1" dirty="0"/>
              <a:t> </a:t>
            </a:r>
            <a:r>
              <a:rPr lang="uk-UA" sz="1900" b="1" dirty="0">
                <a:latin typeface="Times New Roman" pitchFamily="18" charset="0"/>
                <a:cs typeface="Times New Roman" pitchFamily="18" charset="0"/>
              </a:rPr>
              <a:t>Варто знати вчителю, учням   про карикатуру те,  що вона …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може бути офіційною, контрольованою владою і підпільною;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може бути замовного характеру, наслідки якої можуть доходити аж до політичних скандалів, громадянського протистояння;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виражає  власний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єктивний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погляд автора/авторів, а не передає різні точки зору;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буває упередженим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     ставленням до подій, явищ,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     особистостей, груп, типів людей</a:t>
            </a:r>
            <a:r>
              <a:rPr lang="uk-UA" sz="2200" dirty="0"/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найчастіше принижує , висміює об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, що зображується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4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16824" cy="5760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аналізу карикатури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за П.Морозовим)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124745"/>
            <a:ext cx="8064896" cy="5355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карикатуру.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упізнаєте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карикатури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Як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одягнені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гіперболізовано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Опишіть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карикатурі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нереалістично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карикатурі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помістив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карикатурою?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сюжетом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карикатурист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погляди, на ваш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сповідує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карикатури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карикатурі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карикатури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57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1" y="23543"/>
            <a:ext cx="2520279" cy="95718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Завдання для роботи із карикатурами на уроці історії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912368" y="44624"/>
            <a:ext cx="5976664" cy="65011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   Розташуйте подані карикатури в хронологічному порядку.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2. Вкажіть рік, подію, які відображені в карикатурі.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Яка позиція автора/авторів?</a:t>
            </a:r>
          </a:p>
          <a:p>
            <a:pPr marL="0" indent="-228600">
              <a:spcBef>
                <a:spcPts val="0"/>
              </a:spcBef>
              <a:buAutoNum type="arabicPeriod"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-228600">
              <a:spcBef>
                <a:spcPts val="0"/>
              </a:spcBef>
              <a:buAutoNum type="arabicPeriod"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.Співвіднесіть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карикатуру із поняттями, термінами…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4. Утворіть логічні пари із поданих карикатур.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5.Хто зображений?  Які прийоми гіперболізації використано автором ?</a:t>
            </a:r>
          </a:p>
          <a:p>
            <a:pPr marL="0" indent="0">
              <a:spcBef>
                <a:spcPts val="0"/>
              </a:spcBef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-228600">
              <a:spcBef>
                <a:spcPts val="0"/>
              </a:spcBef>
              <a:buAutoNum type="arabicPeriod"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-228600">
              <a:spcBef>
                <a:spcPts val="0"/>
              </a:spcBef>
              <a:buAutoNum type="arabicPeriod"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-228600">
              <a:spcBef>
                <a:spcPts val="0"/>
              </a:spcBef>
              <a:buAutoNum type="arabicPeriod"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-228600">
              <a:spcBef>
                <a:spcPts val="0"/>
              </a:spcBef>
              <a:buAutoNum type="arabicPeriod"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6.Вкажіть зайве в добірці сатиричних зображень, мотивуючи свій вибір.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7.Якого діяча/діячів  зображено? З якими подіями, процесам, періодами в житті країни, суспільства 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язана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їхня діяльність?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8.На кого розрахована/розраховані карикатури?Які думки, враження вони викликають ?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9. Чи вважаєте ви, що подана інформація в карикатурі є об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єктивною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і може бути використана як агітація?</a:t>
            </a:r>
          </a:p>
          <a:p>
            <a:pPr marL="0" indent="0">
              <a:spcBef>
                <a:spcPts val="0"/>
              </a:spcBef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10. Доберіть карикатури до змісту теми, утворивши логічний ряд*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( розглядається як варіант домашнього завдання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-228600">
              <a:spcBef>
                <a:spcPts val="0"/>
              </a:spcBef>
              <a:buAutoNum type="arabicPeriod"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-228600">
              <a:spcBef>
                <a:spcPts val="0"/>
              </a:spcBef>
              <a:buAutoNum type="arabicPeriod"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indent="-228600">
              <a:spcBef>
                <a:spcPts val="0"/>
              </a:spcBef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2592288" cy="5400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Особливості добору карикатур та  формування завдань до них: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орієнтовані на розвиток критичного мислення;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є ілюстрацією подій, діяльності особи / осіб, яка виражає офіційну/неофіційну думку, оцінку чи позицію автора;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формує ключові та предметні компетентності здобувачів;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забезпечується принцип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мультиперспективності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який репрезентує позиції різних прошарків суспільства;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доповнює фрагментарно зміст навчального матеріалу, враховуючи особливості «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кліпової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яті здобувачів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0" name="Picture 2" descr="C:\Users\rdh\Desktop\Карикатури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27" y="1844824"/>
            <a:ext cx="172696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dh\Desktop\Карикатури\images (2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8002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627784" y="0"/>
            <a:ext cx="563049" cy="24231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rdh\Desktop\Карикатури\images (1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118338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dh\Desktop\Карикатури\images (2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55953"/>
            <a:ext cx="1367859" cy="138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9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54" y="188640"/>
            <a:ext cx="7759802" cy="5760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2400" dirty="0"/>
            </a:br>
            <a:r>
              <a:rPr lang="uk-UA" sz="2400" dirty="0"/>
              <a:t>Соціально-політична реклама  кінця Х</a:t>
            </a:r>
            <a:r>
              <a:rPr lang="en-US" sz="2400" dirty="0"/>
              <a:t>V</a:t>
            </a:r>
            <a:r>
              <a:rPr lang="uk-UA" sz="2400" dirty="0"/>
              <a:t>ІІІ – ХІХ ст.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7" y="908720"/>
            <a:ext cx="8424936" cy="54726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uk-UA" sz="1800" dirty="0"/>
              <a:t>Французька революція Х</a:t>
            </a:r>
            <a:r>
              <a:rPr lang="en-US" sz="1800" dirty="0"/>
              <a:t>V</a:t>
            </a:r>
            <a:r>
              <a:rPr lang="uk-UA" sz="1800" dirty="0"/>
              <a:t>ІІІ – поч. ХІХ ст.</a:t>
            </a:r>
            <a:endParaRPr lang="ru-RU" sz="1800" dirty="0"/>
          </a:p>
        </p:txBody>
      </p:sp>
      <p:pic>
        <p:nvPicPr>
          <p:cNvPr id="4" name="Рисунок 3" descr="C:\Users\Администратор\Desktop\канрикатура\images (4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268355"/>
            <a:ext cx="208823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dh\Desktop\Нові карикатури\1450708414_92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27" y="1255170"/>
            <a:ext cx="224796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dh\Desktop\Нові карикатури\1450711002_df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56" y="3736403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dh\Desktop\Нові карикатури\1450711519_1c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81539"/>
            <a:ext cx="244827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rdh\Desktop\0100cmd8-b1f5-540x4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789040"/>
            <a:ext cx="2232249" cy="20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6096" y="3982631"/>
            <a:ext cx="32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3541779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Розставте в хронологічному порядку події, зображені на карикатурах.</a:t>
            </a:r>
          </a:p>
          <a:p>
            <a:pPr marL="342900" indent="-342900">
              <a:buAutoNum type="arabicPeriod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Що зайве в логічному ряду?</a:t>
            </a:r>
          </a:p>
          <a:p>
            <a:pPr marL="342900" indent="-342900">
              <a:buAutoNum type="arabicPeriod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 яких роках відбулися події, зображені карикатуристом?</a:t>
            </a:r>
          </a:p>
          <a:p>
            <a:pPr marL="342900" indent="-342900">
              <a:buAutoNum type="arabicPeriod"/>
            </a:pP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Визначіть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позицію автора?</a:t>
            </a:r>
          </a:p>
          <a:p>
            <a:pPr marL="342900" indent="-342900">
              <a:buAutoNum type="arabicPeriod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Кого упізнали 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карикатурах?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056784" cy="6480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/>
              <a:t>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Політична  карикатуру кінця ХІХ- ХХІ століть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66520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lvl="8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8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rdh\Desktop\Нові карикатури\vsesvitnia-istoriya-diachkov-9-klas-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5978"/>
            <a:ext cx="266429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dh\Desktop\Нові карикатури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93101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Клавдия\Desktop\images (2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93101"/>
            <a:ext cx="2643634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Клавдия\Desktop\images (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07178"/>
            <a:ext cx="2016224" cy="202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rdh\Desktop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45" y="3371968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dh\Desktop\Карикатури\Нові карикатури\images (9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07178"/>
            <a:ext cx="2612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332944"/>
            <a:ext cx="82602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1)Які образи для країн використали автори карикатур? 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2)Як змінився образ «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русского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мира»?  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3)Встановіть роки, періоди  в історії, зафіксовані в карикатурах? Що їх об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єднує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uk-UA" sz="14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056784" cy="6480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/>
              <a:t>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Політична  карикатуру ХХ ст.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920" y="908720"/>
            <a:ext cx="8424936" cy="572124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lvl="8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8" indent="0"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dh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44" y="3498589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dh\Desktop\Нові карикатури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4" y="3654316"/>
            <a:ext cx="224065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dh\Desktop\Нові карикатури\cf39ba1ca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dh\Desktop\Карикатури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5473"/>
            <a:ext cx="1790700" cy="20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dh\Desktop\Карикатури\Без назв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51" y="1223729"/>
            <a:ext cx="2657475" cy="191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dh\Desktop\3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03" y="3693600"/>
            <a:ext cx="22322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86976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1) Утворіть логічні пари, вказавши роки, події та їх наслідки. Кого упізнали, за якими ознаками? 2) Чи можуть карикатури А) і В) утворити логічні пари і за якими ознаками?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28498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А)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311961"/>
            <a:ext cx="52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Б)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56376" y="2817802"/>
            <a:ext cx="63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23534" y="5373216"/>
            <a:ext cx="44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Е)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29701" y="4698432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Г)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83851" y="477372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37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5040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Карикатура соціальна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25367" y="41008"/>
            <a:ext cx="5111750" cy="6264696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>
          <a:xfrm>
            <a:off x="251521" y="764704"/>
            <a:ext cx="3312367" cy="576064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rdh\Desktop\Нові карикатури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67" y="332656"/>
            <a:ext cx="27336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dh\Desktop\images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033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dh\Desktop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84969"/>
            <a:ext cx="2514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dh\Desktop\images (1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4827"/>
            <a:ext cx="249820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614" y="355374"/>
            <a:ext cx="177482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rdh\Desktop\images (9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15" y="2283503"/>
            <a:ext cx="2733675" cy="172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dh\Desktop\images (1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62" y="2950150"/>
            <a:ext cx="2198687" cy="30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8129" y="4365104"/>
            <a:ext cx="3648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Завдання 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1)Знайдіть символи –підказки, які  допоможуть визначити періоди в житті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совітського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суспільства.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2)Де відчутною є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послабення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цензури або її відсутність?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3) Визначте можливість використання карикатур за певною тематикою для роботи шкільних дискусійних клубів, гуртків.</a:t>
            </a:r>
          </a:p>
        </p:txBody>
      </p:sp>
    </p:spTree>
    <p:extLst>
      <p:ext uri="{BB962C8B-B14F-4D97-AF65-F5344CB8AC3E}">
        <p14:creationId xmlns:p14="http://schemas.microsoft.com/office/powerpoint/2010/main" val="2083320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1015</Words>
  <Application>Microsoft Office PowerPoint</Application>
  <PresentationFormat>Экран (4:3)</PresentationFormat>
  <Paragraphs>160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Тема Office</vt:lpstr>
      <vt:lpstr> Комунальна установа «Центр професійного розвитку педагогічних працівників Вінницької міської ради»       Школа удосконалення професійних компетентностей </vt:lpstr>
      <vt:lpstr>Що таке « карикатура» і коли вона виникла</vt:lpstr>
      <vt:lpstr>Особливості  карикатури</vt:lpstr>
      <vt:lpstr>Алгоритм аналізу карикатури ( за П.Морозовим)</vt:lpstr>
      <vt:lpstr>Завдання для роботи із карикатурами на уроці історії</vt:lpstr>
      <vt:lpstr> Соціально-політична реклама  кінця ХVІІІ – ХІХ ст. </vt:lpstr>
      <vt:lpstr> Політична  карикатуру кінця ХІХ- ХХІ століть  </vt:lpstr>
      <vt:lpstr> Політична  карикатуру ХХ ст.</vt:lpstr>
      <vt:lpstr>Карикатура соціальна</vt:lpstr>
      <vt:lpstr>Презентация PowerPoint</vt:lpstr>
      <vt:lpstr>   Думки вголос:   чи варто поєднувати письмові і візуальні джерела ? Чому? 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rdh</dc:creator>
  <cp:lastModifiedBy>user1</cp:lastModifiedBy>
  <cp:revision>184</cp:revision>
  <dcterms:created xsi:type="dcterms:W3CDTF">2020-12-08T09:00:10Z</dcterms:created>
  <dcterms:modified xsi:type="dcterms:W3CDTF">2022-12-15T12:43:04Z</dcterms:modified>
</cp:coreProperties>
</file>